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308" r:id="rId4"/>
    <p:sldId id="307" r:id="rId5"/>
    <p:sldId id="317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  <p:cmAuthor id="2" name="作者" initials="A" lastIdx="0" clrIdx="1"/>
  <p:cmAuthor id="6" name="91309" initials="9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99"/>
    <a:srgbClr val="FFFFCC"/>
    <a:srgbClr val="FF6699"/>
    <a:srgbClr val="CCCCFF"/>
    <a:srgbClr val="71B8B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-6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CFEC792-1E12-460F-8D43-6AC07503399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5A3BED1-5B5E-4C95-AE19-540FF75AF9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A777-A9D3-4D61-A6A1-735BFF42235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309C-17F1-4C4C-9FE2-0F723EBC7C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670E-B622-4575-9073-F1C2B90C333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EE8B-6C75-4E4B-B0CB-1CE56C6A2C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 userDrawn="1"/>
        </p:nvSpPr>
        <p:spPr>
          <a:xfrm rot="16200000" flipV="1">
            <a:off x="601134" y="324358"/>
            <a:ext cx="792717" cy="144000"/>
          </a:xfrm>
          <a:custGeom>
            <a:avLst/>
            <a:gdLst>
              <a:gd name="connsiteX0" fmla="*/ 792717 w 792717"/>
              <a:gd name="connsiteY0" fmla="*/ 144000 h 144000"/>
              <a:gd name="connsiteX1" fmla="*/ 792717 w 792717"/>
              <a:gd name="connsiteY1" fmla="*/ 0 h 144000"/>
              <a:gd name="connsiteX2" fmla="*/ 148000 w 792717"/>
              <a:gd name="connsiteY2" fmla="*/ 0 h 144000"/>
              <a:gd name="connsiteX3" fmla="*/ 0 w 792717"/>
              <a:gd name="connsiteY3" fmla="*/ 14400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717" h="144000">
                <a:moveTo>
                  <a:pt x="792717" y="144000"/>
                </a:moveTo>
                <a:lnTo>
                  <a:pt x="792717" y="0"/>
                </a:lnTo>
                <a:lnTo>
                  <a:pt x="148000" y="0"/>
                </a:lnTo>
                <a:lnTo>
                  <a:pt x="0" y="14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997493" y="647577"/>
            <a:ext cx="0" cy="241493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925492" y="2580821"/>
            <a:ext cx="1877437" cy="12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600" dirty="0">
                <a:solidFill>
                  <a:schemeClr val="tx2"/>
                </a:solidFill>
              </a:rPr>
              <a:t>目录</a:t>
            </a:r>
            <a:endParaRPr lang="zh-CN" altLang="en-US" sz="6600" dirty="0">
              <a:solidFill>
                <a:schemeClr val="tx2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 rot="5400000">
            <a:off x="357060" y="1539307"/>
            <a:ext cx="1950983" cy="67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chemeClr val="tx2"/>
                </a:solidFill>
              </a:rPr>
              <a:t>Contents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A397-E815-4614-A140-7FF1FD1835D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B923-54D7-47BB-91F5-8C7D725F40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3106-A9B7-4E02-B733-0EB5795175B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D63A-57F5-4077-A86D-257DBA3031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638F-982B-4225-94E8-E88E37DDEAE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BCD2-EFEC-4372-9CF8-8D165516B6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rtlCol="0" anchor="ctr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14ED-3F7F-404C-AD02-A0F458C6A9B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3543-BE83-47F9-B2FD-AB77C1BC87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1C62-CD74-4EEB-BD26-F1F34D8997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A7DE-DD96-4FF6-97F7-CE2460BD7D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5605-0E22-4658-9B2B-E1534B93281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22DF-4D86-483D-9A60-78DA84C4D8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318B-D611-493D-9B6E-435F17CB17F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691A-8CEF-4299-9011-11C152815E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13F3-2760-47C7-9EFE-813F2A5DE6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6596-8DD3-4E93-BF37-710592E6C8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82149F-E64F-4D97-B474-A11BCEDFE23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CA2764-5ACD-4755-93F9-934FEE1A5DF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" descr="2016-0121-昆华医院-ts1-lqb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6113" y="808038"/>
            <a:ext cx="64690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2"/>
          <p:cNvGrpSpPr/>
          <p:nvPr/>
        </p:nvGrpSpPr>
        <p:grpSpPr bwMode="auto">
          <a:xfrm>
            <a:off x="1588" y="-3175"/>
            <a:ext cx="12188825" cy="839788"/>
            <a:chOff x="0" y="0"/>
            <a:chExt cx="9156700" cy="700634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56700" cy="700634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3600" b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336" y="7938"/>
              <a:ext cx="1547664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" descr="C:\Users\hs\Desktop\汇报幻灯\logo白字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63" y="98481"/>
              <a:ext cx="2239281" cy="47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" name="矩形 97"/>
          <p:cNvSpPr/>
          <p:nvPr/>
        </p:nvSpPr>
        <p:spPr>
          <a:xfrm flipV="1">
            <a:off x="6350" y="3784600"/>
            <a:ext cx="5699125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13316" name="文本框 5"/>
          <p:cNvSpPr txBox="1">
            <a:spLocks noChangeArrowheads="1"/>
          </p:cNvSpPr>
          <p:nvPr/>
        </p:nvSpPr>
        <p:spPr bwMode="auto">
          <a:xfrm>
            <a:off x="398145" y="4050665"/>
            <a:ext cx="4967605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研究类别：</a:t>
            </a:r>
            <a:r>
              <a:rPr lang="zh-CN" altLang="en-US" sz="2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微软雅黑" panose="020B0503020204020204" pitchFamily="34" charset="-122"/>
              </a:rPr>
              <a:t>□观察性研究 □干预性研究</a:t>
            </a:r>
            <a:endParaRPr lang="zh-CN" altLang="en-US" sz="2000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3317" name="标题 5"/>
          <p:cNvSpPr>
            <a:spLocks noGrp="1"/>
          </p:cNvSpPr>
          <p:nvPr>
            <p:ph type="title"/>
          </p:nvPr>
        </p:nvSpPr>
        <p:spPr>
          <a:xfrm>
            <a:off x="503076" y="2397967"/>
            <a:ext cx="4862026" cy="951723"/>
          </a:xfrm>
        </p:spPr>
        <p:txBody>
          <a:bodyPr anchor="ctr"/>
          <a:lstStyle/>
          <a:p>
            <a:pPr eaLnBrk="1" hangingPunct="1">
              <a:lnSpc>
                <a:spcPts val="5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XXX</a:t>
            </a:r>
            <a:r>
              <a:rPr 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项目科学性审查</a:t>
            </a:r>
            <a:br>
              <a:rPr 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汇报</a:t>
            </a:r>
            <a:br>
              <a:rPr lang="en-US" altLang="zh-CN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zh-CN" sz="4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678852" y="4660284"/>
            <a:ext cx="4377096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PI</a:t>
            </a:r>
            <a:r>
              <a:rPr lang="zh-CN" altLang="en-US" sz="20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：</a:t>
            </a:r>
            <a:endParaRPr lang="zh-CN" altLang="zh-CN" sz="2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737946" y="5381851"/>
            <a:ext cx="4377096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科室：</a:t>
            </a:r>
            <a:endParaRPr lang="zh-CN" altLang="zh-CN" sz="2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 bwMode="auto">
          <a:xfrm>
            <a:off x="1588" y="-3175"/>
            <a:ext cx="12188825" cy="839788"/>
            <a:chOff x="0" y="0"/>
            <a:chExt cx="9156700" cy="700634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56700" cy="700634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3600" b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7596336" y="7938"/>
              <a:ext cx="1547664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" descr="C:\Users\hs\Desktop\汇报幻灯\logo白字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63" y="98481"/>
              <a:ext cx="2239281" cy="47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3020060" y="1551305"/>
            <a:ext cx="5932170" cy="51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2800" dirty="0"/>
              <a:t>临床研究管理委员会职责</a:t>
            </a:r>
            <a:endParaRPr lang="zh-CN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490980" y="3537585"/>
            <a:ext cx="921004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临床研究实行医疗卫生机构立项制度，未经医疗卫生机构批准立项的临床研究不得实施。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干预性研究未通过科学性审查的不予立项。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98090" y="2553335"/>
            <a:ext cx="75228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临床研究管理委员会负责本机构临床研究的协调、服务、管理和监督。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 bwMode="auto">
          <a:xfrm>
            <a:off x="0" y="0"/>
            <a:ext cx="12209463" cy="928688"/>
            <a:chOff x="0" y="0"/>
            <a:chExt cx="9156700" cy="700634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56700" cy="700634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4800" b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7596336" y="7938"/>
              <a:ext cx="1547664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 descr="C:\Users\hs\Desktop\汇报幻灯\logo白字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63" y="98481"/>
              <a:ext cx="2239281" cy="47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矩形 22"/>
          <p:cNvSpPr/>
          <p:nvPr/>
        </p:nvSpPr>
        <p:spPr>
          <a:xfrm>
            <a:off x="2857500" y="1270000"/>
            <a:ext cx="9260840" cy="448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</a:rPr>
              <a:t>一、项目简介</a:t>
            </a:r>
            <a:endParaRPr lang="zh-CN" alt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二、研究目标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三、研究设计和方法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四、纳入和排除指南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五、受试者保护措施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六、研究进度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七、经费预算</a:t>
            </a:r>
            <a:endParaRPr lang="zh-CN" alt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八、研究者资质及其他相关材料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 bwMode="auto">
          <a:xfrm>
            <a:off x="1588" y="-3175"/>
            <a:ext cx="12188825" cy="839788"/>
            <a:chOff x="0" y="0"/>
            <a:chExt cx="9156700" cy="700634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56700" cy="700634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sz="3600" b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7596336" y="7938"/>
              <a:ext cx="1547664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" descr="C:\Users\hs\Desktop\汇报幻灯\logo白字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63" y="98481"/>
              <a:ext cx="2239281" cy="47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2536190" y="2496185"/>
            <a:ext cx="699262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谢谢！</a:t>
            </a:r>
            <a:endParaRPr lang="zh-CN" altLang="en-US" sz="7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自定义</PresentationFormat>
  <Paragraphs>28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Calibri Light</vt:lpstr>
      <vt:lpstr>华文中宋</vt:lpstr>
      <vt:lpstr>黑体</vt:lpstr>
      <vt:lpstr>微软雅黑</vt:lpstr>
      <vt:lpstr>Calibri</vt:lpstr>
      <vt:lpstr>Arial Unicode MS</vt:lpstr>
      <vt:lpstr>Office 主题</vt:lpstr>
      <vt:lpstr> XXX项目科学性审查 汇报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khyy</dc:creator>
  <cp:lastModifiedBy>Administrator</cp:lastModifiedBy>
  <cp:revision>596</cp:revision>
  <dcterms:created xsi:type="dcterms:W3CDTF">1900-01-01T00:00:00Z</dcterms:created>
  <dcterms:modified xsi:type="dcterms:W3CDTF">2025-04-18T07:01:33Z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2052-10.8.0.5950</vt:lpwstr>
  </property>
</Properties>
</file>