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58" r:id="rId6"/>
    <p:sldId id="259" r:id="rId7"/>
    <p:sldId id="260" r:id="rId8"/>
    <p:sldId id="262" r:id="rId9"/>
    <p:sldId id="261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3" Type="http://schemas.openxmlformats.org/officeDocument/2006/relationships/tableStyles" Target="tableStyles.xml"/><Relationship Id="rId22" Type="http://schemas.openxmlformats.org/officeDocument/2006/relationships/viewProps" Target="viewProps.xml"/><Relationship Id="rId21" Type="http://schemas.openxmlformats.org/officeDocument/2006/relationships/presProps" Target="presProps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述标总时长不超过10分钟，到时即止。PPT中不得出现任何报价信息。正文页不超过20页。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本页内容须与响应材料及自评一览表一致。</a:t>
            </a:r>
          </a:p>
          <a:p>
            <a:r>
              <a:t>提交前删除本页灰色提示文字，替换为本机构内容。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本页内容须与响应材料及自评一览表一致。</a:t>
            </a:r>
          </a:p>
          <a:p>
            <a:r>
              <a:t>提交前删除本页灰色提示文字，替换为本机构内容。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本页内容须与响应材料及自评一览表一致。</a:t>
            </a:r>
          </a:p>
          <a:p>
            <a:r>
              <a:t>提交前删除本页灰色提示文字，替换为本机构内容。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第五章按5.1至5.10顺序逐节讲述，每节一页；5.9为本PPT本身，不单独成页。</a:t>
            </a:r>
          </a:p>
          <a:p>
            <a:r>
              <a:t>提交前删除本页灰色提示文字，替换为本机构内容。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第五章按5.1至5.10顺序逐节讲述，每节一页；5.9为本PPT本身，不单独成页。</a:t>
            </a:r>
          </a:p>
          <a:p>
            <a:r>
              <a:t>提交前删除本页灰色提示文字，替换为本机构内容。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第五章按5.1至5.10顺序逐节讲述，每节一页；5.9为本PPT本身，不单独成页。</a:t>
            </a:r>
          </a:p>
          <a:p>
            <a:r>
              <a:t>提交前删除本页灰色提示文字，替换为本机构内容。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第五章按5.1至5.10顺序逐节讲述，每节一页；5.9为本PPT本身，不单独成页。</a:t>
            </a:r>
          </a:p>
          <a:p>
            <a:r>
              <a:t>提交前删除本页灰色提示文字，替换为本机构内容。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第五章按5.1至5.10顺序逐节讲述，每节一页；5.9为本PPT本身，不单独成页。</a:t>
            </a:r>
          </a:p>
          <a:p>
            <a:r>
              <a:t>提交前删除本页灰色提示文字，替换为本机构内容。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第五章按5.1至5.10顺序逐节讲述，每节一页；5.9为本PPT本身，不单独成页。</a:t>
            </a:r>
          </a:p>
          <a:p>
            <a:r>
              <a:t>提交前删除本页灰色提示文字，替换为本机构内容。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第五章按5.1至5.10顺序逐节讲述，每节一页；5.9为本PPT本身，不单独成页。</a:t>
            </a:r>
          </a:p>
          <a:p>
            <a:r>
              <a:t>提交前删除本页灰色提示文字，替换为本机构内容。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第五章按5.1至5.10顺序逐节讲述，每节一页；5.9为本PPT本身，不单独成页。</a:t>
            </a:r>
          </a:p>
          <a:p>
            <a:r>
              <a:t>提交前删除本页灰色提示文字，替换为本机构内容。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第五章按5.1至5.10顺序逐节讲述，每节一页；5.9为本PPT本身，不单独成页。</a:t>
            </a:r>
          </a:p>
          <a:p>
            <a:r>
              <a:t>提交前删除本页灰色提示文字，替换为本机构内容。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本页内容须与响应材料及自评一览表一致。</a:t>
            </a:r>
          </a:p>
          <a:p>
            <a:r>
              <a:t>提交前删除本页灰色提示文字，替换为本机构内容。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本页内容须与响应材料及自评一览表一致。</a:t>
            </a:r>
          </a:p>
          <a:p>
            <a:r>
              <a:t>提交前删除本页灰色提示文字，替换为本机构内容。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本页内容须与响应材料及自评一览表一致。</a:t>
            </a:r>
          </a:p>
          <a:p>
            <a:r>
              <a:t>提交前删除本页灰色提示文字，替换为本机构内容。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 panose="020B0604020202020204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 panose="020B0604020202020204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 panose="020B0604020202020204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 panose="020B0604020202020204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F3864"/>
          </a:solidFill>
          <a:ln>
            <a:noFill/>
          </a:ln>
          <a:effectLst/>
        </p:spPr>
        <p:txBody>
          <a:bodyPr wrap="square" lIns="120000" rIns="120000" rtlCol="0" anchor="t"/>
          <a:lstStyle/>
          <a:p>
            <a:pPr algn="l"/>
            <a:endParaRPr sz="1800" b="0">
              <a:solidFill>
                <a:srgbClr val="1F3864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00000" y="1500000"/>
            <a:ext cx="10600000" cy="1400000"/>
          </a:xfrm>
          <a:prstGeom prst="rect">
            <a:avLst/>
          </a:prstGeom>
          <a:noFill/>
        </p:spPr>
        <p:txBody>
          <a:bodyPr wrap="square" lIns="120000" rIns="120000" anchor="t">
            <a:spAutoFit/>
          </a:bodyPr>
          <a:lstStyle/>
          <a:p>
            <a:pPr algn="ctr"/>
            <a:r>
              <a:rPr sz="28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云南省第一人民医院</a:t>
            </a:r>
            <a:endParaRPr sz="28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ctr"/>
            <a:r>
              <a:rPr sz="28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招标代理服务机构（货物类、服务类）入围项目</a:t>
            </a:r>
            <a:endParaRPr sz="28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ctr"/>
            <a:r>
              <a:rPr sz="28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竞争性比选　述标材料</a:t>
            </a:r>
            <a:endParaRPr sz="28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00000" y="3500000"/>
            <a:ext cx="10600000" cy="1800000"/>
          </a:xfrm>
          <a:prstGeom prst="rect">
            <a:avLst/>
          </a:prstGeom>
          <a:noFill/>
        </p:spPr>
        <p:txBody>
          <a:bodyPr wrap="square" lIns="120000" rIns="120000" anchor="t">
            <a:spAutoFit/>
          </a:bodyPr>
          <a:lstStyle/>
          <a:p>
            <a:pPr algn="ctr"/>
            <a:r>
              <a:rPr sz="2000" b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响应人：（机构全称）</a:t>
            </a:r>
            <a:endParaRPr sz="2000" b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ctr"/>
            <a:r>
              <a:rPr sz="2000" b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述标人：（姓名、职务）</a:t>
            </a:r>
            <a:endParaRPr sz="2000" b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ctr"/>
            <a:r>
              <a:rPr sz="2000" b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拟派项目负责人：（姓名、职称）</a:t>
            </a:r>
            <a:endParaRPr sz="2000" b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00000" y="5800000"/>
            <a:ext cx="10600000" cy="500000"/>
          </a:xfrm>
          <a:prstGeom prst="rect">
            <a:avLst/>
          </a:prstGeom>
          <a:noFill/>
        </p:spPr>
        <p:txBody>
          <a:bodyPr wrap="square" lIns="120000" rIns="120000" anchor="t">
            <a:spAutoFit/>
          </a:bodyPr>
          <a:lstStyle/>
          <a:p>
            <a:pPr algn="ctr"/>
            <a:r>
              <a:rPr sz="1600" b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20__年__月__日</a:t>
            </a:r>
            <a:endParaRPr sz="1600" b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900000"/>
          </a:xfrm>
          <a:prstGeom prst="rect">
            <a:avLst/>
          </a:prstGeom>
          <a:solidFill>
            <a:srgbClr val="1F3864"/>
          </a:solidFill>
          <a:ln>
            <a:noFill/>
          </a:ln>
          <a:effectLst/>
        </p:spPr>
        <p:txBody>
          <a:bodyPr wrap="square" lIns="120000" rIns="120000" rtlCol="0" anchor="t"/>
          <a:lstStyle/>
          <a:p>
            <a:pPr algn="l"/>
            <a:endParaRPr sz="1800" b="0">
              <a:solidFill>
                <a:srgbClr val="1F3864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00000" y="150000"/>
            <a:ext cx="9000000" cy="600000"/>
          </a:xfrm>
          <a:prstGeom prst="rect">
            <a:avLst/>
          </a:prstGeom>
          <a:noFill/>
        </p:spPr>
        <p:txBody>
          <a:bodyPr wrap="square" lIns="120000" rIns="120000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第二章　服务质量保障</a:t>
            </a:r>
            <a:endParaRPr sz="24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10300000" y="200000"/>
            <a:ext cx="1500000" cy="500000"/>
          </a:xfrm>
          <a:prstGeom prst="roundRect">
            <a:avLst/>
          </a:prstGeom>
          <a:solidFill>
            <a:srgbClr val="FFFFFF"/>
          </a:solidFill>
          <a:ln>
            <a:noFill/>
          </a:ln>
          <a:effectLst/>
        </p:spPr>
        <p:txBody>
          <a:bodyPr wrap="square" lIns="120000" rIns="120000" rtlCol="0" anchor="ctr"/>
          <a:lstStyle/>
          <a:p>
            <a:pPr algn="ctr"/>
            <a:r>
              <a:rPr sz="2000" b="1">
                <a:solidFill>
                  <a:srgbClr val="1F386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2.1–2.2</a:t>
            </a:r>
            <a:endParaRPr sz="2000" b="1">
              <a:solidFill>
                <a:srgbClr val="1F3864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00000" y="1000000"/>
            <a:ext cx="11400000" cy="650000"/>
          </a:xfrm>
          <a:prstGeom prst="rect">
            <a:avLst/>
          </a:prstGeom>
          <a:noFill/>
        </p:spPr>
        <p:txBody>
          <a:bodyPr wrap="square" lIns="120000" rIns="120000" anchor="t">
            <a:spAutoFit/>
          </a:bodyPr>
          <a:lstStyle/>
          <a:p>
            <a:pPr algn="l"/>
            <a:r>
              <a:rPr sz="1600" b="1">
                <a:solidFill>
                  <a:srgbClr val="1F386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2.1 服务质量承诺（含违约责任）</a:t>
            </a:r>
            <a:endParaRPr sz="1600" b="1">
              <a:solidFill>
                <a:srgbClr val="1F3864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/>
            <a:r>
              <a:rPr sz="1600" b="1">
                <a:solidFill>
                  <a:srgbClr val="1F386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2.2 质量管理措施与控制机制</a:t>
            </a:r>
            <a:endParaRPr sz="1600" b="1">
              <a:solidFill>
                <a:srgbClr val="1F3864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00000" y="1700000"/>
            <a:ext cx="11400000" cy="4300000"/>
          </a:xfrm>
          <a:prstGeom prst="rect">
            <a:avLst/>
          </a:prstGeom>
          <a:solidFill>
            <a:srgbClr val="F2F4F8"/>
          </a:solidFill>
          <a:ln>
            <a:noFill/>
          </a:ln>
          <a:effectLst/>
        </p:spPr>
        <p:txBody>
          <a:bodyPr wrap="square" lIns="120000" rIns="120000" rtlCol="0" anchor="t"/>
          <a:lstStyle/>
          <a:p>
            <a:pPr algn="l"/>
            <a:endParaRPr sz="1600" b="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00000" y="6250000"/>
            <a:ext cx="6000000" cy="400000"/>
          </a:xfrm>
          <a:prstGeom prst="rect">
            <a:avLst/>
          </a:prstGeom>
          <a:noFill/>
        </p:spPr>
        <p:txBody>
          <a:bodyPr wrap="square" lIns="120000" rIns="120000" anchor="t">
            <a:spAutoFit/>
          </a:bodyPr>
          <a:lstStyle/>
          <a:p>
            <a:pPr algn="l"/>
            <a:r>
              <a:rPr sz="1200" b="0">
                <a:solidFill>
                  <a:srgbClr val="8080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对应响应材料：第 ____ — ____ 页</a:t>
            </a:r>
            <a:endParaRPr sz="1200" b="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800000" y="6250000"/>
            <a:ext cx="4000000" cy="400000"/>
          </a:xfrm>
          <a:prstGeom prst="rect">
            <a:avLst/>
          </a:prstGeom>
          <a:noFill/>
        </p:spPr>
        <p:txBody>
          <a:bodyPr wrap="square" lIns="120000" rIns="120000" anchor="t">
            <a:spAutoFit/>
          </a:bodyPr>
          <a:lstStyle/>
          <a:p>
            <a:pPr algn="r"/>
            <a:r>
              <a:rPr sz="1200" b="0">
                <a:solidFill>
                  <a:srgbClr val="8080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（机构简称）</a:t>
            </a:r>
            <a:endParaRPr sz="1200" b="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900000"/>
          </a:xfrm>
          <a:prstGeom prst="rect">
            <a:avLst/>
          </a:prstGeom>
          <a:solidFill>
            <a:srgbClr val="1F3864"/>
          </a:solidFill>
          <a:ln>
            <a:noFill/>
          </a:ln>
          <a:effectLst/>
        </p:spPr>
        <p:txBody>
          <a:bodyPr wrap="square" lIns="120000" rIns="120000" rtlCol="0" anchor="t"/>
          <a:lstStyle/>
          <a:p>
            <a:pPr algn="l"/>
            <a:endParaRPr sz="1800" b="0">
              <a:solidFill>
                <a:srgbClr val="1F3864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00000" y="150000"/>
            <a:ext cx="9000000" cy="600000"/>
          </a:xfrm>
          <a:prstGeom prst="rect">
            <a:avLst/>
          </a:prstGeom>
          <a:noFill/>
        </p:spPr>
        <p:txBody>
          <a:bodyPr wrap="square" lIns="120000" rIns="120000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第三章　廉洁管理</a:t>
            </a:r>
            <a:endParaRPr sz="24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10300000" y="200000"/>
            <a:ext cx="1500000" cy="500000"/>
          </a:xfrm>
          <a:prstGeom prst="roundRect">
            <a:avLst/>
          </a:prstGeom>
          <a:solidFill>
            <a:srgbClr val="FFFFFF"/>
          </a:solidFill>
          <a:ln>
            <a:noFill/>
          </a:ln>
          <a:effectLst/>
        </p:spPr>
        <p:txBody>
          <a:bodyPr wrap="square" lIns="120000" rIns="120000" rtlCol="0" anchor="ctr"/>
          <a:lstStyle/>
          <a:p>
            <a:pPr algn="ctr"/>
            <a:r>
              <a:rPr sz="2000" b="1">
                <a:solidFill>
                  <a:srgbClr val="1F386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3.1–3.2</a:t>
            </a:r>
            <a:endParaRPr sz="2000" b="1">
              <a:solidFill>
                <a:srgbClr val="1F3864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00000" y="1000000"/>
            <a:ext cx="11400000" cy="650000"/>
          </a:xfrm>
          <a:prstGeom prst="rect">
            <a:avLst/>
          </a:prstGeom>
          <a:noFill/>
        </p:spPr>
        <p:txBody>
          <a:bodyPr wrap="square" lIns="120000" rIns="120000" anchor="t">
            <a:spAutoFit/>
          </a:bodyPr>
          <a:lstStyle/>
          <a:p>
            <a:pPr algn="l"/>
            <a:r>
              <a:rPr sz="2200" b="1">
                <a:solidFill>
                  <a:srgbClr val="1F386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3.1 廉洁承诺</a:t>
            </a:r>
            <a:endParaRPr sz="2200" b="1">
              <a:solidFill>
                <a:srgbClr val="1F3864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/>
            <a:r>
              <a:rPr sz="2200" b="1">
                <a:solidFill>
                  <a:srgbClr val="1F386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3.2 廉洁保证措施</a:t>
            </a:r>
            <a:endParaRPr sz="2200" b="1">
              <a:solidFill>
                <a:srgbClr val="1F3864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00000" y="1700000"/>
            <a:ext cx="11400000" cy="4300000"/>
          </a:xfrm>
          <a:prstGeom prst="rect">
            <a:avLst/>
          </a:prstGeom>
          <a:solidFill>
            <a:srgbClr val="F2F4F8"/>
          </a:solidFill>
          <a:ln>
            <a:noFill/>
          </a:ln>
          <a:effectLst/>
        </p:spPr>
        <p:txBody>
          <a:bodyPr wrap="square" lIns="120000" rIns="120000" rtlCol="0" anchor="t"/>
          <a:lstStyle/>
          <a:p>
            <a:pPr algn="l"/>
            <a:endParaRPr sz="1600" b="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00000" y="6250000"/>
            <a:ext cx="6000000" cy="400000"/>
          </a:xfrm>
          <a:prstGeom prst="rect">
            <a:avLst/>
          </a:prstGeom>
          <a:noFill/>
        </p:spPr>
        <p:txBody>
          <a:bodyPr wrap="square" lIns="120000" rIns="120000" anchor="t">
            <a:spAutoFit/>
          </a:bodyPr>
          <a:lstStyle/>
          <a:p>
            <a:pPr algn="l"/>
            <a:r>
              <a:rPr sz="1200" b="0">
                <a:solidFill>
                  <a:srgbClr val="8080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对应响应材料：第 ____ — ____ 页</a:t>
            </a:r>
            <a:endParaRPr sz="1200" b="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800000" y="6250000"/>
            <a:ext cx="4000000" cy="400000"/>
          </a:xfrm>
          <a:prstGeom prst="rect">
            <a:avLst/>
          </a:prstGeom>
          <a:noFill/>
        </p:spPr>
        <p:txBody>
          <a:bodyPr wrap="square" lIns="120000" rIns="120000" anchor="t">
            <a:spAutoFit/>
          </a:bodyPr>
          <a:lstStyle/>
          <a:p>
            <a:pPr algn="r"/>
            <a:r>
              <a:rPr sz="1200" b="0">
                <a:solidFill>
                  <a:srgbClr val="8080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（机构简称）</a:t>
            </a:r>
            <a:endParaRPr sz="1200" b="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900000"/>
          </a:xfrm>
          <a:prstGeom prst="rect">
            <a:avLst/>
          </a:prstGeom>
          <a:solidFill>
            <a:srgbClr val="1F3864"/>
          </a:solidFill>
          <a:ln>
            <a:noFill/>
          </a:ln>
          <a:effectLst/>
        </p:spPr>
        <p:txBody>
          <a:bodyPr wrap="square" lIns="120000" rIns="120000" rtlCol="0" anchor="t"/>
          <a:lstStyle/>
          <a:p>
            <a:pPr algn="l"/>
            <a:endParaRPr sz="1800" b="0">
              <a:solidFill>
                <a:srgbClr val="1F3864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00000" y="150000"/>
            <a:ext cx="9000000" cy="600000"/>
          </a:xfrm>
          <a:prstGeom prst="rect">
            <a:avLst/>
          </a:prstGeom>
          <a:noFill/>
        </p:spPr>
        <p:txBody>
          <a:bodyPr wrap="square" lIns="120000" rIns="120000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第四章　办公场所及开评标设施</a:t>
            </a:r>
            <a:endParaRPr sz="24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10300000" y="200000"/>
            <a:ext cx="1500000" cy="500000"/>
          </a:xfrm>
          <a:prstGeom prst="roundRect">
            <a:avLst/>
          </a:prstGeom>
          <a:solidFill>
            <a:srgbClr val="FFFFFF"/>
          </a:solidFill>
          <a:ln>
            <a:noFill/>
          </a:ln>
          <a:effectLst/>
        </p:spPr>
        <p:txBody>
          <a:bodyPr wrap="square" lIns="120000" rIns="120000" rtlCol="0" anchor="ctr"/>
          <a:lstStyle/>
          <a:p>
            <a:pPr algn="ctr"/>
            <a:r>
              <a:rPr sz="2000" b="1">
                <a:solidFill>
                  <a:srgbClr val="1F386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4.1–4.4</a:t>
            </a:r>
            <a:endParaRPr sz="2000" b="1">
              <a:solidFill>
                <a:srgbClr val="1F3864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00000" y="1000000"/>
            <a:ext cx="11400000" cy="650000"/>
          </a:xfrm>
          <a:prstGeom prst="rect">
            <a:avLst/>
          </a:prstGeom>
          <a:noFill/>
        </p:spPr>
        <p:txBody>
          <a:bodyPr wrap="square" lIns="120000" rIns="120000" anchor="t">
            <a:spAutoFit/>
          </a:bodyPr>
          <a:lstStyle/>
          <a:p>
            <a:pPr algn="l"/>
            <a:r>
              <a:rPr sz="1600" b="1">
                <a:solidFill>
                  <a:srgbClr val="1F386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4.1 固定办公场所　4.2 开标室、评标室及录音录像　4.3 监督室及配套设施　4.4 政采云实施能力</a:t>
            </a:r>
            <a:endParaRPr sz="1600" b="1">
              <a:solidFill>
                <a:srgbClr val="1F3864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00000" y="1700000"/>
            <a:ext cx="11400000" cy="4300000"/>
          </a:xfrm>
          <a:prstGeom prst="rect">
            <a:avLst/>
          </a:prstGeom>
          <a:solidFill>
            <a:srgbClr val="F2F4F8"/>
          </a:solidFill>
          <a:ln>
            <a:noFill/>
          </a:ln>
          <a:effectLst/>
        </p:spPr>
        <p:txBody>
          <a:bodyPr wrap="square" lIns="120000" rIns="120000" rtlCol="0" anchor="t"/>
          <a:lstStyle/>
          <a:p>
            <a:pPr algn="l"/>
            <a:r>
              <a:rPr lang="en-US" sz="1600" b="0">
                <a:solidFill>
                  <a:srgbClr val="8080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endParaRPr lang="en-US" sz="1600" b="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00000" y="6250000"/>
            <a:ext cx="6000000" cy="400000"/>
          </a:xfrm>
          <a:prstGeom prst="rect">
            <a:avLst/>
          </a:prstGeom>
          <a:noFill/>
        </p:spPr>
        <p:txBody>
          <a:bodyPr wrap="square" lIns="120000" rIns="120000" anchor="t">
            <a:spAutoFit/>
          </a:bodyPr>
          <a:lstStyle/>
          <a:p>
            <a:pPr algn="l"/>
            <a:r>
              <a:rPr sz="1200" b="0">
                <a:solidFill>
                  <a:srgbClr val="8080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对应响应材料：第 ____ — ____ 页</a:t>
            </a:r>
            <a:endParaRPr sz="1200" b="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800000" y="6250000"/>
            <a:ext cx="4000000" cy="400000"/>
          </a:xfrm>
          <a:prstGeom prst="rect">
            <a:avLst/>
          </a:prstGeom>
          <a:noFill/>
        </p:spPr>
        <p:txBody>
          <a:bodyPr wrap="square" lIns="120000" rIns="120000" anchor="t">
            <a:spAutoFit/>
          </a:bodyPr>
          <a:lstStyle/>
          <a:p>
            <a:pPr algn="r"/>
            <a:r>
              <a:rPr sz="1200" b="0">
                <a:solidFill>
                  <a:srgbClr val="8080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（机构简称）</a:t>
            </a:r>
            <a:endParaRPr sz="1200" b="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900000"/>
          </a:xfrm>
          <a:prstGeom prst="rect">
            <a:avLst/>
          </a:prstGeom>
          <a:solidFill>
            <a:srgbClr val="1F3864"/>
          </a:solidFill>
          <a:ln>
            <a:noFill/>
          </a:ln>
          <a:effectLst/>
        </p:spPr>
        <p:txBody>
          <a:bodyPr wrap="square" lIns="120000" rIns="120000" rtlCol="0" anchor="t"/>
          <a:lstStyle/>
          <a:p>
            <a:pPr algn="l"/>
            <a:endParaRPr sz="1800" b="0">
              <a:solidFill>
                <a:srgbClr val="1F3864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00000" y="150000"/>
            <a:ext cx="9000000" cy="600000"/>
          </a:xfrm>
          <a:prstGeom prst="rect">
            <a:avLst/>
          </a:prstGeom>
          <a:noFill/>
        </p:spPr>
        <p:txBody>
          <a:bodyPr wrap="square" lIns="120000" rIns="120000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第五章　招标代理服务工作方案</a:t>
            </a:r>
            <a:endParaRPr sz="24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10300000" y="200000"/>
            <a:ext cx="1500000" cy="500000"/>
          </a:xfrm>
          <a:prstGeom prst="roundRect">
            <a:avLst/>
          </a:prstGeom>
          <a:solidFill>
            <a:srgbClr val="FFFFFF"/>
          </a:solidFill>
          <a:ln>
            <a:noFill/>
          </a:ln>
          <a:effectLst/>
        </p:spPr>
        <p:txBody>
          <a:bodyPr wrap="square" lIns="120000" rIns="120000" rtlCol="0" anchor="ctr"/>
          <a:lstStyle/>
          <a:p>
            <a:pPr algn="ctr"/>
            <a:r>
              <a:rPr sz="2000" b="1">
                <a:solidFill>
                  <a:srgbClr val="1F386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5.1</a:t>
            </a:r>
            <a:endParaRPr sz="2000" b="1">
              <a:solidFill>
                <a:srgbClr val="1F3864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00000" y="1000000"/>
            <a:ext cx="11400000" cy="650000"/>
          </a:xfrm>
          <a:prstGeom prst="rect">
            <a:avLst/>
          </a:prstGeom>
          <a:noFill/>
        </p:spPr>
        <p:txBody>
          <a:bodyPr wrap="square" lIns="120000" rIns="120000" anchor="t">
            <a:spAutoFit/>
          </a:bodyPr>
          <a:lstStyle/>
          <a:p>
            <a:pPr algn="l"/>
            <a:r>
              <a:rPr sz="2200" b="1">
                <a:solidFill>
                  <a:srgbClr val="1F386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5.1 机构管理能力</a:t>
            </a:r>
            <a:endParaRPr sz="2200" b="1">
              <a:solidFill>
                <a:srgbClr val="1F3864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00000" y="1700000"/>
            <a:ext cx="11400000" cy="4300000"/>
          </a:xfrm>
          <a:prstGeom prst="rect">
            <a:avLst/>
          </a:prstGeom>
          <a:solidFill>
            <a:srgbClr val="F2F4F8"/>
          </a:solidFill>
          <a:ln>
            <a:noFill/>
          </a:ln>
          <a:effectLst/>
        </p:spPr>
        <p:txBody>
          <a:bodyPr wrap="square" lIns="120000" rIns="120000" rtlCol="0" anchor="t"/>
          <a:lstStyle/>
          <a:p>
            <a:pPr algn="l"/>
            <a:r>
              <a:rPr lang="en-US" sz="1600" b="0">
                <a:solidFill>
                  <a:srgbClr val="8080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endParaRPr lang="en-US" sz="1600" b="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00000" y="6250000"/>
            <a:ext cx="6000000" cy="400000"/>
          </a:xfrm>
          <a:prstGeom prst="rect">
            <a:avLst/>
          </a:prstGeom>
          <a:noFill/>
        </p:spPr>
        <p:txBody>
          <a:bodyPr wrap="square" lIns="120000" rIns="120000" anchor="t">
            <a:spAutoFit/>
          </a:bodyPr>
          <a:lstStyle/>
          <a:p>
            <a:pPr algn="l"/>
            <a:r>
              <a:rPr sz="1200" b="0">
                <a:solidFill>
                  <a:srgbClr val="8080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对应响应材料：第 ____ — ____ 页</a:t>
            </a:r>
            <a:endParaRPr sz="1200" b="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800000" y="6250000"/>
            <a:ext cx="4000000" cy="400000"/>
          </a:xfrm>
          <a:prstGeom prst="rect">
            <a:avLst/>
          </a:prstGeom>
          <a:noFill/>
        </p:spPr>
        <p:txBody>
          <a:bodyPr wrap="square" lIns="120000" rIns="120000" anchor="t">
            <a:spAutoFit/>
          </a:bodyPr>
          <a:lstStyle/>
          <a:p>
            <a:pPr algn="r"/>
            <a:r>
              <a:rPr sz="1200" b="0">
                <a:solidFill>
                  <a:srgbClr val="8080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（机构简称）</a:t>
            </a:r>
            <a:endParaRPr sz="1200" b="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900000"/>
          </a:xfrm>
          <a:prstGeom prst="rect">
            <a:avLst/>
          </a:prstGeom>
          <a:solidFill>
            <a:srgbClr val="1F3864"/>
          </a:solidFill>
          <a:ln>
            <a:noFill/>
          </a:ln>
          <a:effectLst/>
        </p:spPr>
        <p:txBody>
          <a:bodyPr wrap="square" lIns="120000" rIns="120000" rtlCol="0" anchor="t"/>
          <a:lstStyle/>
          <a:p>
            <a:pPr algn="l"/>
            <a:endParaRPr sz="1800" b="0">
              <a:solidFill>
                <a:srgbClr val="1F3864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00000" y="150000"/>
            <a:ext cx="9000000" cy="600000"/>
          </a:xfrm>
          <a:prstGeom prst="rect">
            <a:avLst/>
          </a:prstGeom>
          <a:noFill/>
        </p:spPr>
        <p:txBody>
          <a:bodyPr wrap="square" lIns="120000" rIns="120000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第五章　招标代理服务工作方案</a:t>
            </a:r>
            <a:endParaRPr sz="24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10300000" y="200000"/>
            <a:ext cx="1500000" cy="500000"/>
          </a:xfrm>
          <a:prstGeom prst="roundRect">
            <a:avLst/>
          </a:prstGeom>
          <a:solidFill>
            <a:srgbClr val="FFFFFF"/>
          </a:solidFill>
          <a:ln>
            <a:noFill/>
          </a:ln>
          <a:effectLst/>
        </p:spPr>
        <p:txBody>
          <a:bodyPr wrap="square" lIns="120000" rIns="120000" rtlCol="0" anchor="ctr"/>
          <a:lstStyle/>
          <a:p>
            <a:pPr algn="ctr"/>
            <a:r>
              <a:rPr sz="2000" b="1">
                <a:solidFill>
                  <a:srgbClr val="1F386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5.3</a:t>
            </a:r>
            <a:endParaRPr sz="2000" b="1">
              <a:solidFill>
                <a:srgbClr val="1F3864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00000" y="1000000"/>
            <a:ext cx="11400000" cy="650000"/>
          </a:xfrm>
          <a:prstGeom prst="rect">
            <a:avLst/>
          </a:prstGeom>
          <a:noFill/>
        </p:spPr>
        <p:txBody>
          <a:bodyPr wrap="square" lIns="120000" rIns="120000" anchor="t">
            <a:spAutoFit/>
          </a:bodyPr>
          <a:lstStyle/>
          <a:p>
            <a:pPr algn="l"/>
            <a:r>
              <a:rPr sz="2200" b="1">
                <a:solidFill>
                  <a:srgbClr val="1F386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5.3 采购需求管理</a:t>
            </a:r>
            <a:endParaRPr sz="2200" b="1">
              <a:solidFill>
                <a:srgbClr val="1F3864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00000" y="1700000"/>
            <a:ext cx="11400000" cy="4300000"/>
          </a:xfrm>
          <a:prstGeom prst="rect">
            <a:avLst/>
          </a:prstGeom>
          <a:solidFill>
            <a:srgbClr val="F2F4F8"/>
          </a:solidFill>
          <a:ln>
            <a:noFill/>
          </a:ln>
          <a:effectLst/>
        </p:spPr>
        <p:txBody>
          <a:bodyPr wrap="square" lIns="120000" rIns="120000" rtlCol="0" anchor="t"/>
          <a:lstStyle/>
          <a:p>
            <a:pPr algn="l"/>
            <a:r>
              <a:rPr lang="en-US" sz="1600" b="0">
                <a:solidFill>
                  <a:srgbClr val="8080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endParaRPr lang="en-US" sz="1600" b="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00000" y="6250000"/>
            <a:ext cx="6000000" cy="400000"/>
          </a:xfrm>
          <a:prstGeom prst="rect">
            <a:avLst/>
          </a:prstGeom>
          <a:noFill/>
        </p:spPr>
        <p:txBody>
          <a:bodyPr wrap="square" lIns="120000" rIns="120000" anchor="t">
            <a:spAutoFit/>
          </a:bodyPr>
          <a:lstStyle/>
          <a:p>
            <a:pPr algn="l"/>
            <a:r>
              <a:rPr sz="1200" b="0">
                <a:solidFill>
                  <a:srgbClr val="8080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对应响应材料：第 ____ — ____ 页</a:t>
            </a:r>
            <a:endParaRPr sz="1200" b="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800000" y="6250000"/>
            <a:ext cx="4000000" cy="400000"/>
          </a:xfrm>
          <a:prstGeom prst="rect">
            <a:avLst/>
          </a:prstGeom>
          <a:noFill/>
        </p:spPr>
        <p:txBody>
          <a:bodyPr wrap="square" lIns="120000" rIns="120000" anchor="t">
            <a:spAutoFit/>
          </a:bodyPr>
          <a:lstStyle/>
          <a:p>
            <a:pPr algn="r"/>
            <a:r>
              <a:rPr sz="1200" b="0">
                <a:solidFill>
                  <a:srgbClr val="8080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（机构简称）</a:t>
            </a:r>
            <a:endParaRPr sz="1200" b="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900000"/>
          </a:xfrm>
          <a:prstGeom prst="rect">
            <a:avLst/>
          </a:prstGeom>
          <a:solidFill>
            <a:srgbClr val="1F3864"/>
          </a:solidFill>
          <a:ln>
            <a:noFill/>
          </a:ln>
          <a:effectLst/>
        </p:spPr>
        <p:txBody>
          <a:bodyPr wrap="square" lIns="120000" rIns="120000" rtlCol="0" anchor="t"/>
          <a:lstStyle/>
          <a:p>
            <a:pPr algn="l"/>
            <a:endParaRPr sz="1800" b="0">
              <a:solidFill>
                <a:srgbClr val="1F3864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00000" y="150000"/>
            <a:ext cx="9000000" cy="600000"/>
          </a:xfrm>
          <a:prstGeom prst="rect">
            <a:avLst/>
          </a:prstGeom>
          <a:noFill/>
        </p:spPr>
        <p:txBody>
          <a:bodyPr wrap="square" lIns="120000" rIns="120000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第五章　招标代理服务工作方案</a:t>
            </a:r>
            <a:endParaRPr sz="24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10300000" y="200000"/>
            <a:ext cx="1500000" cy="500000"/>
          </a:xfrm>
          <a:prstGeom prst="roundRect">
            <a:avLst/>
          </a:prstGeom>
          <a:solidFill>
            <a:srgbClr val="FFFFFF"/>
          </a:solidFill>
          <a:ln>
            <a:noFill/>
          </a:ln>
          <a:effectLst/>
        </p:spPr>
        <p:txBody>
          <a:bodyPr wrap="square" lIns="120000" rIns="120000" rtlCol="0" anchor="ctr"/>
          <a:lstStyle/>
          <a:p>
            <a:pPr algn="ctr"/>
            <a:r>
              <a:rPr sz="2000" b="1">
                <a:solidFill>
                  <a:srgbClr val="1F386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5.2</a:t>
            </a:r>
            <a:endParaRPr sz="2000" b="1">
              <a:solidFill>
                <a:srgbClr val="1F3864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00000" y="1000000"/>
            <a:ext cx="11400000" cy="650000"/>
          </a:xfrm>
          <a:prstGeom prst="rect">
            <a:avLst/>
          </a:prstGeom>
          <a:noFill/>
        </p:spPr>
        <p:txBody>
          <a:bodyPr wrap="square" lIns="120000" rIns="120000" anchor="t">
            <a:spAutoFit/>
          </a:bodyPr>
          <a:lstStyle/>
          <a:p>
            <a:pPr algn="l"/>
            <a:r>
              <a:rPr sz="2200" b="1">
                <a:solidFill>
                  <a:srgbClr val="1F386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5.2 内部工作制度（含保密管理）</a:t>
            </a:r>
            <a:endParaRPr sz="2200" b="1">
              <a:solidFill>
                <a:srgbClr val="1F3864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00000" y="1700000"/>
            <a:ext cx="11400000" cy="4300000"/>
          </a:xfrm>
          <a:prstGeom prst="rect">
            <a:avLst/>
          </a:prstGeom>
          <a:solidFill>
            <a:srgbClr val="F2F4F8"/>
          </a:solidFill>
          <a:ln>
            <a:noFill/>
          </a:ln>
          <a:effectLst/>
        </p:spPr>
        <p:txBody>
          <a:bodyPr wrap="square" lIns="120000" rIns="120000" rtlCol="0" anchor="t"/>
          <a:lstStyle/>
          <a:p>
            <a:pPr algn="l"/>
            <a:r>
              <a:rPr lang="en-US" sz="1600" b="0">
                <a:solidFill>
                  <a:srgbClr val="8080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endParaRPr lang="en-US" sz="1600" b="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00000" y="6250000"/>
            <a:ext cx="6000000" cy="400000"/>
          </a:xfrm>
          <a:prstGeom prst="rect">
            <a:avLst/>
          </a:prstGeom>
          <a:noFill/>
        </p:spPr>
        <p:txBody>
          <a:bodyPr wrap="square" lIns="120000" rIns="120000" anchor="t">
            <a:spAutoFit/>
          </a:bodyPr>
          <a:lstStyle/>
          <a:p>
            <a:pPr algn="l"/>
            <a:r>
              <a:rPr sz="1200" b="0">
                <a:solidFill>
                  <a:srgbClr val="8080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对应响应材料：第 ____ — ____ 页</a:t>
            </a:r>
            <a:endParaRPr sz="1200" b="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800000" y="6250000"/>
            <a:ext cx="4000000" cy="400000"/>
          </a:xfrm>
          <a:prstGeom prst="rect">
            <a:avLst/>
          </a:prstGeom>
          <a:noFill/>
        </p:spPr>
        <p:txBody>
          <a:bodyPr wrap="square" lIns="120000" rIns="120000" anchor="t">
            <a:spAutoFit/>
          </a:bodyPr>
          <a:lstStyle/>
          <a:p>
            <a:pPr algn="r"/>
            <a:r>
              <a:rPr sz="1200" b="0">
                <a:solidFill>
                  <a:srgbClr val="8080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（机构简称）</a:t>
            </a:r>
            <a:endParaRPr sz="1200" b="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900000"/>
          </a:xfrm>
          <a:prstGeom prst="rect">
            <a:avLst/>
          </a:prstGeom>
          <a:solidFill>
            <a:srgbClr val="1F3864"/>
          </a:solidFill>
          <a:ln>
            <a:noFill/>
          </a:ln>
          <a:effectLst/>
        </p:spPr>
        <p:txBody>
          <a:bodyPr wrap="square" lIns="120000" rIns="120000" rtlCol="0" anchor="t"/>
          <a:lstStyle/>
          <a:p>
            <a:pPr algn="l"/>
            <a:endParaRPr sz="1800" b="0">
              <a:solidFill>
                <a:srgbClr val="1F3864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00000" y="150000"/>
            <a:ext cx="9000000" cy="600000"/>
          </a:xfrm>
          <a:prstGeom prst="rect">
            <a:avLst/>
          </a:prstGeom>
          <a:noFill/>
        </p:spPr>
        <p:txBody>
          <a:bodyPr wrap="square" lIns="120000" rIns="120000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第五章　招标代理服务工作方案</a:t>
            </a:r>
            <a:endParaRPr sz="24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10300000" y="200000"/>
            <a:ext cx="1500000" cy="500000"/>
          </a:xfrm>
          <a:prstGeom prst="roundRect">
            <a:avLst/>
          </a:prstGeom>
          <a:solidFill>
            <a:srgbClr val="FFFFFF"/>
          </a:solidFill>
          <a:ln>
            <a:noFill/>
          </a:ln>
          <a:effectLst/>
        </p:spPr>
        <p:txBody>
          <a:bodyPr wrap="square" lIns="120000" rIns="120000" rtlCol="0" anchor="ctr"/>
          <a:lstStyle/>
          <a:p>
            <a:pPr algn="ctr"/>
            <a:r>
              <a:rPr sz="2000" b="1">
                <a:solidFill>
                  <a:srgbClr val="1F386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5.4</a:t>
            </a:r>
            <a:endParaRPr sz="2000" b="1">
              <a:solidFill>
                <a:srgbClr val="1F3864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00000" y="1000000"/>
            <a:ext cx="11400000" cy="650000"/>
          </a:xfrm>
          <a:prstGeom prst="rect">
            <a:avLst/>
          </a:prstGeom>
          <a:noFill/>
        </p:spPr>
        <p:txBody>
          <a:bodyPr wrap="square" lIns="120000" rIns="120000" anchor="t">
            <a:spAutoFit/>
          </a:bodyPr>
          <a:lstStyle/>
          <a:p>
            <a:pPr algn="l"/>
            <a:r>
              <a:rPr sz="2200" b="1">
                <a:solidFill>
                  <a:srgbClr val="1F386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5.4 采购流程组织</a:t>
            </a:r>
            <a:endParaRPr sz="2200" b="1">
              <a:solidFill>
                <a:srgbClr val="1F3864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00000" y="1700000"/>
            <a:ext cx="11400000" cy="4300000"/>
          </a:xfrm>
          <a:prstGeom prst="rect">
            <a:avLst/>
          </a:prstGeom>
          <a:solidFill>
            <a:srgbClr val="F2F4F8"/>
          </a:solidFill>
          <a:ln>
            <a:noFill/>
          </a:ln>
          <a:effectLst/>
        </p:spPr>
        <p:txBody>
          <a:bodyPr wrap="square" lIns="120000" rIns="120000" rtlCol="0" anchor="t"/>
          <a:lstStyle/>
          <a:p>
            <a:pPr algn="l"/>
            <a:r>
              <a:rPr lang="en-US" sz="1600" b="0">
                <a:solidFill>
                  <a:srgbClr val="8080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endParaRPr lang="en-US" sz="1600" b="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00000" y="6250000"/>
            <a:ext cx="6000000" cy="400000"/>
          </a:xfrm>
          <a:prstGeom prst="rect">
            <a:avLst/>
          </a:prstGeom>
          <a:noFill/>
        </p:spPr>
        <p:txBody>
          <a:bodyPr wrap="square" lIns="120000" rIns="120000" anchor="t">
            <a:spAutoFit/>
          </a:bodyPr>
          <a:lstStyle/>
          <a:p>
            <a:pPr algn="l"/>
            <a:r>
              <a:rPr sz="1200" b="0">
                <a:solidFill>
                  <a:srgbClr val="8080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对应响应材料：第 ____ — ____ 页</a:t>
            </a:r>
            <a:endParaRPr sz="1200" b="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800000" y="6250000"/>
            <a:ext cx="4000000" cy="400000"/>
          </a:xfrm>
          <a:prstGeom prst="rect">
            <a:avLst/>
          </a:prstGeom>
          <a:noFill/>
        </p:spPr>
        <p:txBody>
          <a:bodyPr wrap="square" lIns="120000" rIns="120000" anchor="t">
            <a:spAutoFit/>
          </a:bodyPr>
          <a:lstStyle/>
          <a:p>
            <a:pPr algn="r"/>
            <a:r>
              <a:rPr sz="1200" b="0">
                <a:solidFill>
                  <a:srgbClr val="8080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（机构简称）</a:t>
            </a:r>
            <a:endParaRPr sz="1200" b="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900000"/>
          </a:xfrm>
          <a:prstGeom prst="rect">
            <a:avLst/>
          </a:prstGeom>
          <a:solidFill>
            <a:srgbClr val="1F3864"/>
          </a:solidFill>
          <a:ln>
            <a:noFill/>
          </a:ln>
          <a:effectLst/>
        </p:spPr>
        <p:txBody>
          <a:bodyPr wrap="square" lIns="120000" rIns="120000" rtlCol="0" anchor="t"/>
          <a:lstStyle/>
          <a:p>
            <a:pPr algn="l"/>
            <a:endParaRPr sz="1800" b="0">
              <a:solidFill>
                <a:srgbClr val="1F3864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00000" y="150000"/>
            <a:ext cx="9000000" cy="600000"/>
          </a:xfrm>
          <a:prstGeom prst="rect">
            <a:avLst/>
          </a:prstGeom>
          <a:noFill/>
        </p:spPr>
        <p:txBody>
          <a:bodyPr wrap="square" lIns="120000" rIns="120000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第五章　招标代理服务工作方案</a:t>
            </a:r>
            <a:endParaRPr sz="24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10300000" y="200000"/>
            <a:ext cx="1500000" cy="500000"/>
          </a:xfrm>
          <a:prstGeom prst="roundRect">
            <a:avLst/>
          </a:prstGeom>
          <a:solidFill>
            <a:srgbClr val="FFFFFF"/>
          </a:solidFill>
          <a:ln>
            <a:noFill/>
          </a:ln>
          <a:effectLst/>
        </p:spPr>
        <p:txBody>
          <a:bodyPr wrap="square" lIns="120000" rIns="120000" rtlCol="0" anchor="ctr"/>
          <a:lstStyle/>
          <a:p>
            <a:pPr algn="ctr"/>
            <a:r>
              <a:rPr sz="2000" b="1">
                <a:solidFill>
                  <a:srgbClr val="1F386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5.5</a:t>
            </a:r>
            <a:endParaRPr sz="2000" b="1">
              <a:solidFill>
                <a:srgbClr val="1F3864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00000" y="1000000"/>
            <a:ext cx="11400000" cy="650000"/>
          </a:xfrm>
          <a:prstGeom prst="rect">
            <a:avLst/>
          </a:prstGeom>
          <a:noFill/>
        </p:spPr>
        <p:txBody>
          <a:bodyPr wrap="square" lIns="120000" rIns="120000" anchor="t">
            <a:spAutoFit/>
          </a:bodyPr>
          <a:lstStyle/>
          <a:p>
            <a:pPr algn="l"/>
            <a:r>
              <a:rPr sz="2200" b="1">
                <a:solidFill>
                  <a:srgbClr val="1F386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5.5 采购文件质量把控</a:t>
            </a:r>
            <a:endParaRPr sz="2200" b="1">
              <a:solidFill>
                <a:srgbClr val="1F3864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00000" y="1700000"/>
            <a:ext cx="11400000" cy="4300000"/>
          </a:xfrm>
          <a:prstGeom prst="rect">
            <a:avLst/>
          </a:prstGeom>
          <a:solidFill>
            <a:srgbClr val="F2F4F8"/>
          </a:solidFill>
          <a:ln>
            <a:noFill/>
          </a:ln>
          <a:effectLst/>
        </p:spPr>
        <p:txBody>
          <a:bodyPr wrap="square" lIns="120000" rIns="120000" rtlCol="0" anchor="t"/>
          <a:lstStyle/>
          <a:p>
            <a:pPr algn="l"/>
            <a:r>
              <a:rPr lang="en-US" sz="1600" b="0">
                <a:solidFill>
                  <a:srgbClr val="8080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endParaRPr lang="en-US" sz="1600" b="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00000" y="6250000"/>
            <a:ext cx="6000000" cy="400000"/>
          </a:xfrm>
          <a:prstGeom prst="rect">
            <a:avLst/>
          </a:prstGeom>
          <a:noFill/>
        </p:spPr>
        <p:txBody>
          <a:bodyPr wrap="square" lIns="120000" rIns="120000" anchor="t">
            <a:spAutoFit/>
          </a:bodyPr>
          <a:lstStyle/>
          <a:p>
            <a:pPr algn="l"/>
            <a:r>
              <a:rPr sz="1200" b="0">
                <a:solidFill>
                  <a:srgbClr val="8080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对应响应材料：第 ____ — ____ 页</a:t>
            </a:r>
            <a:endParaRPr sz="1200" b="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800000" y="6250000"/>
            <a:ext cx="4000000" cy="400000"/>
          </a:xfrm>
          <a:prstGeom prst="rect">
            <a:avLst/>
          </a:prstGeom>
          <a:noFill/>
        </p:spPr>
        <p:txBody>
          <a:bodyPr wrap="square" lIns="120000" rIns="120000" anchor="t">
            <a:spAutoFit/>
          </a:bodyPr>
          <a:lstStyle/>
          <a:p>
            <a:pPr algn="r"/>
            <a:r>
              <a:rPr sz="1200" b="0">
                <a:solidFill>
                  <a:srgbClr val="8080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（机构简称）</a:t>
            </a:r>
            <a:endParaRPr sz="1200" b="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900000"/>
          </a:xfrm>
          <a:prstGeom prst="rect">
            <a:avLst/>
          </a:prstGeom>
          <a:solidFill>
            <a:srgbClr val="1F3864"/>
          </a:solidFill>
          <a:ln>
            <a:noFill/>
          </a:ln>
          <a:effectLst/>
        </p:spPr>
        <p:txBody>
          <a:bodyPr wrap="square" lIns="120000" rIns="120000" rtlCol="0" anchor="t"/>
          <a:lstStyle/>
          <a:p>
            <a:pPr algn="l"/>
            <a:endParaRPr sz="1800" b="0">
              <a:solidFill>
                <a:srgbClr val="1F3864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00000" y="150000"/>
            <a:ext cx="9000000" cy="600000"/>
          </a:xfrm>
          <a:prstGeom prst="rect">
            <a:avLst/>
          </a:prstGeom>
          <a:noFill/>
        </p:spPr>
        <p:txBody>
          <a:bodyPr wrap="square" lIns="120000" rIns="120000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第五章　招标代理服务工作方案</a:t>
            </a:r>
            <a:endParaRPr sz="24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10300000" y="200000"/>
            <a:ext cx="1500000" cy="500000"/>
          </a:xfrm>
          <a:prstGeom prst="roundRect">
            <a:avLst/>
          </a:prstGeom>
          <a:solidFill>
            <a:srgbClr val="FFFFFF"/>
          </a:solidFill>
          <a:ln>
            <a:noFill/>
          </a:ln>
          <a:effectLst/>
        </p:spPr>
        <p:txBody>
          <a:bodyPr wrap="square" lIns="120000" rIns="120000" rtlCol="0" anchor="ctr"/>
          <a:lstStyle/>
          <a:p>
            <a:pPr algn="ctr"/>
            <a:r>
              <a:rPr sz="2000" b="1">
                <a:solidFill>
                  <a:srgbClr val="1F386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5.6</a:t>
            </a:r>
            <a:endParaRPr sz="2000" b="1">
              <a:solidFill>
                <a:srgbClr val="1F3864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00000" y="1000000"/>
            <a:ext cx="11400000" cy="650000"/>
          </a:xfrm>
          <a:prstGeom prst="rect">
            <a:avLst/>
          </a:prstGeom>
          <a:noFill/>
        </p:spPr>
        <p:txBody>
          <a:bodyPr wrap="square" lIns="120000" rIns="120000" anchor="t">
            <a:spAutoFit/>
          </a:bodyPr>
          <a:lstStyle/>
          <a:p>
            <a:pPr algn="l"/>
            <a:r>
              <a:rPr sz="2200" b="1">
                <a:solidFill>
                  <a:srgbClr val="1F386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5.6 质疑投诉处理</a:t>
            </a:r>
            <a:endParaRPr sz="2200" b="1">
              <a:solidFill>
                <a:srgbClr val="1F3864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00000" y="1700000"/>
            <a:ext cx="11400000" cy="4300000"/>
          </a:xfrm>
          <a:prstGeom prst="rect">
            <a:avLst/>
          </a:prstGeom>
          <a:solidFill>
            <a:srgbClr val="F2F4F8"/>
          </a:solidFill>
          <a:ln>
            <a:noFill/>
          </a:ln>
          <a:effectLst/>
        </p:spPr>
        <p:txBody>
          <a:bodyPr wrap="square" lIns="120000" rIns="120000" rtlCol="0" anchor="t"/>
          <a:lstStyle/>
          <a:p>
            <a:pPr algn="l"/>
            <a:r>
              <a:rPr lang="en-US" sz="1600" b="0">
                <a:solidFill>
                  <a:srgbClr val="8080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endParaRPr lang="en-US" sz="1600" b="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00000" y="6250000"/>
            <a:ext cx="6000000" cy="400000"/>
          </a:xfrm>
          <a:prstGeom prst="rect">
            <a:avLst/>
          </a:prstGeom>
          <a:noFill/>
        </p:spPr>
        <p:txBody>
          <a:bodyPr wrap="square" lIns="120000" rIns="120000" anchor="t">
            <a:spAutoFit/>
          </a:bodyPr>
          <a:lstStyle/>
          <a:p>
            <a:pPr algn="l"/>
            <a:r>
              <a:rPr sz="1200" b="0">
                <a:solidFill>
                  <a:srgbClr val="8080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对应响应材料：第 ____ — ____ 页</a:t>
            </a:r>
            <a:endParaRPr sz="1200" b="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800000" y="6250000"/>
            <a:ext cx="4000000" cy="400000"/>
          </a:xfrm>
          <a:prstGeom prst="rect">
            <a:avLst/>
          </a:prstGeom>
          <a:noFill/>
        </p:spPr>
        <p:txBody>
          <a:bodyPr wrap="square" lIns="120000" rIns="120000" anchor="t">
            <a:spAutoFit/>
          </a:bodyPr>
          <a:lstStyle/>
          <a:p>
            <a:pPr algn="r"/>
            <a:r>
              <a:rPr sz="1200" b="0">
                <a:solidFill>
                  <a:srgbClr val="8080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（机构简称）</a:t>
            </a:r>
            <a:endParaRPr sz="1200" b="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900000"/>
          </a:xfrm>
          <a:prstGeom prst="rect">
            <a:avLst/>
          </a:prstGeom>
          <a:solidFill>
            <a:srgbClr val="1F3864"/>
          </a:solidFill>
          <a:ln>
            <a:noFill/>
          </a:ln>
          <a:effectLst/>
        </p:spPr>
        <p:txBody>
          <a:bodyPr wrap="square" lIns="120000" rIns="120000" rtlCol="0" anchor="t"/>
          <a:lstStyle/>
          <a:p>
            <a:pPr algn="l"/>
            <a:endParaRPr sz="1800" b="0">
              <a:solidFill>
                <a:srgbClr val="1F3864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00000" y="150000"/>
            <a:ext cx="9000000" cy="600000"/>
          </a:xfrm>
          <a:prstGeom prst="rect">
            <a:avLst/>
          </a:prstGeom>
          <a:noFill/>
        </p:spPr>
        <p:txBody>
          <a:bodyPr wrap="square" lIns="120000" rIns="120000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第五章　招标代理服务工作方案</a:t>
            </a:r>
            <a:endParaRPr sz="24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10300000" y="200000"/>
            <a:ext cx="1500000" cy="500000"/>
          </a:xfrm>
          <a:prstGeom prst="roundRect">
            <a:avLst/>
          </a:prstGeom>
          <a:solidFill>
            <a:srgbClr val="FFFFFF"/>
          </a:solidFill>
          <a:ln>
            <a:noFill/>
          </a:ln>
          <a:effectLst/>
        </p:spPr>
        <p:txBody>
          <a:bodyPr wrap="square" lIns="120000" rIns="120000" rtlCol="0" anchor="ctr"/>
          <a:lstStyle/>
          <a:p>
            <a:pPr algn="ctr"/>
            <a:r>
              <a:rPr sz="2000" b="1">
                <a:solidFill>
                  <a:srgbClr val="1F386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5.7</a:t>
            </a:r>
            <a:endParaRPr sz="2000" b="1">
              <a:solidFill>
                <a:srgbClr val="1F3864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00000" y="1000000"/>
            <a:ext cx="11400000" cy="650000"/>
          </a:xfrm>
          <a:prstGeom prst="rect">
            <a:avLst/>
          </a:prstGeom>
          <a:noFill/>
        </p:spPr>
        <p:txBody>
          <a:bodyPr wrap="square" lIns="120000" rIns="120000" anchor="t">
            <a:spAutoFit/>
          </a:bodyPr>
          <a:lstStyle/>
          <a:p>
            <a:pPr algn="l"/>
            <a:r>
              <a:rPr sz="2200" b="1">
                <a:solidFill>
                  <a:srgbClr val="1F386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5.7 政府采购政策应用</a:t>
            </a:r>
            <a:endParaRPr sz="2200" b="1">
              <a:solidFill>
                <a:srgbClr val="1F3864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00000" y="1700000"/>
            <a:ext cx="11400000" cy="4300000"/>
          </a:xfrm>
          <a:prstGeom prst="rect">
            <a:avLst/>
          </a:prstGeom>
          <a:solidFill>
            <a:srgbClr val="F2F4F8"/>
          </a:solidFill>
          <a:ln>
            <a:noFill/>
          </a:ln>
          <a:effectLst/>
        </p:spPr>
        <p:txBody>
          <a:bodyPr wrap="square" lIns="120000" rIns="120000" rtlCol="0" anchor="t"/>
          <a:lstStyle/>
          <a:p>
            <a:pPr algn="l"/>
            <a:r>
              <a:rPr lang="en-US" sz="1600" b="0">
                <a:solidFill>
                  <a:srgbClr val="8080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endParaRPr lang="en-US" sz="1600" b="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00000" y="6250000"/>
            <a:ext cx="6000000" cy="400000"/>
          </a:xfrm>
          <a:prstGeom prst="rect">
            <a:avLst/>
          </a:prstGeom>
          <a:noFill/>
        </p:spPr>
        <p:txBody>
          <a:bodyPr wrap="square" lIns="120000" rIns="120000" anchor="t">
            <a:spAutoFit/>
          </a:bodyPr>
          <a:lstStyle/>
          <a:p>
            <a:pPr algn="l"/>
            <a:r>
              <a:rPr sz="1200" b="0">
                <a:solidFill>
                  <a:srgbClr val="8080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对应响应材料：第 ____ — ____ 页</a:t>
            </a:r>
            <a:endParaRPr sz="1200" b="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800000" y="6250000"/>
            <a:ext cx="4000000" cy="400000"/>
          </a:xfrm>
          <a:prstGeom prst="rect">
            <a:avLst/>
          </a:prstGeom>
          <a:noFill/>
        </p:spPr>
        <p:txBody>
          <a:bodyPr wrap="square" lIns="120000" rIns="120000" anchor="t">
            <a:spAutoFit/>
          </a:bodyPr>
          <a:lstStyle/>
          <a:p>
            <a:pPr algn="r"/>
            <a:r>
              <a:rPr sz="1200" b="0">
                <a:solidFill>
                  <a:srgbClr val="8080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（机构简称）</a:t>
            </a:r>
            <a:endParaRPr sz="1200" b="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900000"/>
          </a:xfrm>
          <a:prstGeom prst="rect">
            <a:avLst/>
          </a:prstGeom>
          <a:solidFill>
            <a:srgbClr val="1F3864"/>
          </a:solidFill>
          <a:ln>
            <a:noFill/>
          </a:ln>
          <a:effectLst/>
        </p:spPr>
        <p:txBody>
          <a:bodyPr wrap="square" lIns="120000" rIns="120000" rtlCol="0" anchor="t"/>
          <a:lstStyle/>
          <a:p>
            <a:pPr algn="l"/>
            <a:endParaRPr sz="1800" b="0">
              <a:solidFill>
                <a:srgbClr val="1F3864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00000" y="150000"/>
            <a:ext cx="9000000" cy="600000"/>
          </a:xfrm>
          <a:prstGeom prst="rect">
            <a:avLst/>
          </a:prstGeom>
          <a:noFill/>
        </p:spPr>
        <p:txBody>
          <a:bodyPr wrap="square" lIns="120000" rIns="120000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第五章　招标代理服务工作方案</a:t>
            </a:r>
            <a:endParaRPr sz="24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10300000" y="200000"/>
            <a:ext cx="1500000" cy="500000"/>
          </a:xfrm>
          <a:prstGeom prst="roundRect">
            <a:avLst/>
          </a:prstGeom>
          <a:solidFill>
            <a:srgbClr val="FFFFFF"/>
          </a:solidFill>
          <a:ln>
            <a:noFill/>
          </a:ln>
          <a:effectLst/>
        </p:spPr>
        <p:txBody>
          <a:bodyPr wrap="square" lIns="120000" rIns="120000" rtlCol="0" anchor="ctr"/>
          <a:lstStyle/>
          <a:p>
            <a:pPr algn="ctr"/>
            <a:r>
              <a:rPr sz="2000" b="1">
                <a:solidFill>
                  <a:srgbClr val="1F386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5.8</a:t>
            </a:r>
            <a:endParaRPr sz="2000" b="1">
              <a:solidFill>
                <a:srgbClr val="1F3864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00000" y="1000000"/>
            <a:ext cx="11400000" cy="650000"/>
          </a:xfrm>
          <a:prstGeom prst="rect">
            <a:avLst/>
          </a:prstGeom>
          <a:noFill/>
        </p:spPr>
        <p:txBody>
          <a:bodyPr wrap="square" lIns="120000" rIns="120000" anchor="t">
            <a:spAutoFit/>
          </a:bodyPr>
          <a:lstStyle/>
          <a:p>
            <a:pPr algn="l"/>
            <a:r>
              <a:rPr sz="2200" b="1">
                <a:solidFill>
                  <a:srgbClr val="1F386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5.8 风险控制</a:t>
            </a:r>
            <a:endParaRPr sz="2200" b="1">
              <a:solidFill>
                <a:srgbClr val="1F3864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00000" y="1700000"/>
            <a:ext cx="11400000" cy="4300000"/>
          </a:xfrm>
          <a:prstGeom prst="rect">
            <a:avLst/>
          </a:prstGeom>
          <a:solidFill>
            <a:srgbClr val="F2F4F8"/>
          </a:solidFill>
          <a:ln>
            <a:noFill/>
          </a:ln>
          <a:effectLst/>
        </p:spPr>
        <p:txBody>
          <a:bodyPr wrap="square" lIns="120000" rIns="120000" rtlCol="0" anchor="t"/>
          <a:lstStyle/>
          <a:p>
            <a:pPr algn="l"/>
            <a:r>
              <a:rPr lang="en-US" sz="1600" b="0">
                <a:solidFill>
                  <a:srgbClr val="8080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endParaRPr lang="en-US" sz="1600" b="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00000" y="6250000"/>
            <a:ext cx="6000000" cy="400000"/>
          </a:xfrm>
          <a:prstGeom prst="rect">
            <a:avLst/>
          </a:prstGeom>
          <a:noFill/>
        </p:spPr>
        <p:txBody>
          <a:bodyPr wrap="square" lIns="120000" rIns="120000" anchor="t">
            <a:spAutoFit/>
          </a:bodyPr>
          <a:lstStyle/>
          <a:p>
            <a:pPr algn="l"/>
            <a:r>
              <a:rPr sz="1200" b="0">
                <a:solidFill>
                  <a:srgbClr val="8080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对应响应材料：第 ____ — ____ 页</a:t>
            </a:r>
            <a:endParaRPr sz="1200" b="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800000" y="6250000"/>
            <a:ext cx="4000000" cy="400000"/>
          </a:xfrm>
          <a:prstGeom prst="rect">
            <a:avLst/>
          </a:prstGeom>
          <a:noFill/>
        </p:spPr>
        <p:txBody>
          <a:bodyPr wrap="square" lIns="120000" rIns="120000" anchor="t">
            <a:spAutoFit/>
          </a:bodyPr>
          <a:lstStyle/>
          <a:p>
            <a:pPr algn="r"/>
            <a:r>
              <a:rPr sz="1200" b="0">
                <a:solidFill>
                  <a:srgbClr val="8080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（机构简称）</a:t>
            </a:r>
            <a:endParaRPr sz="1200" b="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900000"/>
          </a:xfrm>
          <a:prstGeom prst="rect">
            <a:avLst/>
          </a:prstGeom>
          <a:solidFill>
            <a:srgbClr val="1F3864"/>
          </a:solidFill>
          <a:ln>
            <a:noFill/>
          </a:ln>
          <a:effectLst/>
        </p:spPr>
        <p:txBody>
          <a:bodyPr wrap="square" lIns="120000" rIns="120000" rtlCol="0" anchor="t"/>
          <a:lstStyle/>
          <a:p>
            <a:pPr algn="l"/>
            <a:endParaRPr sz="1800" b="0">
              <a:solidFill>
                <a:srgbClr val="1F3864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00000" y="150000"/>
            <a:ext cx="9000000" cy="600000"/>
          </a:xfrm>
          <a:prstGeom prst="rect">
            <a:avLst/>
          </a:prstGeom>
          <a:noFill/>
        </p:spPr>
        <p:txBody>
          <a:bodyPr wrap="square" lIns="120000" rIns="120000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第五章　招标代理服务工作方案</a:t>
            </a:r>
            <a:endParaRPr sz="24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10300000" y="200000"/>
            <a:ext cx="1500000" cy="500000"/>
          </a:xfrm>
          <a:prstGeom prst="roundRect">
            <a:avLst/>
          </a:prstGeom>
          <a:solidFill>
            <a:srgbClr val="FFFFFF"/>
          </a:solidFill>
          <a:ln>
            <a:noFill/>
          </a:ln>
          <a:effectLst/>
        </p:spPr>
        <p:txBody>
          <a:bodyPr wrap="square" lIns="120000" rIns="120000" rtlCol="0" anchor="ctr"/>
          <a:lstStyle/>
          <a:p>
            <a:pPr algn="ctr"/>
            <a:r>
              <a:rPr sz="2000" b="1">
                <a:solidFill>
                  <a:srgbClr val="1F386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5.10</a:t>
            </a:r>
            <a:endParaRPr sz="2000" b="1">
              <a:solidFill>
                <a:srgbClr val="1F3864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00000" y="1000000"/>
            <a:ext cx="11400000" cy="650000"/>
          </a:xfrm>
          <a:prstGeom prst="rect">
            <a:avLst/>
          </a:prstGeom>
          <a:noFill/>
        </p:spPr>
        <p:txBody>
          <a:bodyPr wrap="square" lIns="120000" rIns="120000" anchor="t">
            <a:spAutoFit/>
          </a:bodyPr>
          <a:lstStyle/>
          <a:p>
            <a:pPr algn="l"/>
            <a:r>
              <a:rPr sz="2200" b="1">
                <a:solidFill>
                  <a:srgbClr val="1F386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5.10 增值服务</a:t>
            </a:r>
            <a:endParaRPr sz="2200" b="1">
              <a:solidFill>
                <a:srgbClr val="1F3864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00000" y="1700000"/>
            <a:ext cx="11400000" cy="4300000"/>
          </a:xfrm>
          <a:prstGeom prst="rect">
            <a:avLst/>
          </a:prstGeom>
          <a:solidFill>
            <a:srgbClr val="F2F4F8"/>
          </a:solidFill>
          <a:ln>
            <a:noFill/>
          </a:ln>
          <a:effectLst/>
        </p:spPr>
        <p:txBody>
          <a:bodyPr wrap="square" lIns="120000" rIns="120000" rtlCol="0" anchor="t"/>
          <a:lstStyle/>
          <a:p>
            <a:pPr algn="l"/>
            <a:r>
              <a:rPr lang="en-US" sz="1600" b="0">
                <a:solidFill>
                  <a:srgbClr val="8080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endParaRPr lang="en-US" sz="1600" b="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00000" y="6250000"/>
            <a:ext cx="6000000" cy="400000"/>
          </a:xfrm>
          <a:prstGeom prst="rect">
            <a:avLst/>
          </a:prstGeom>
          <a:noFill/>
        </p:spPr>
        <p:txBody>
          <a:bodyPr wrap="square" lIns="120000" rIns="120000" anchor="t">
            <a:spAutoFit/>
          </a:bodyPr>
          <a:lstStyle/>
          <a:p>
            <a:pPr algn="l"/>
            <a:r>
              <a:rPr sz="1200" b="0">
                <a:solidFill>
                  <a:srgbClr val="8080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对应响应材料：第 ____ — ____ 页</a:t>
            </a:r>
            <a:endParaRPr sz="1200" b="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800000" y="6250000"/>
            <a:ext cx="4000000" cy="400000"/>
          </a:xfrm>
          <a:prstGeom prst="rect">
            <a:avLst/>
          </a:prstGeom>
          <a:noFill/>
        </p:spPr>
        <p:txBody>
          <a:bodyPr wrap="square" lIns="120000" rIns="120000" anchor="t">
            <a:spAutoFit/>
          </a:bodyPr>
          <a:lstStyle/>
          <a:p>
            <a:pPr algn="r"/>
            <a:r>
              <a:rPr sz="1200" b="0">
                <a:solidFill>
                  <a:srgbClr val="8080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（机构简称）</a:t>
            </a:r>
            <a:endParaRPr sz="1200" b="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900000"/>
          </a:xfrm>
          <a:prstGeom prst="rect">
            <a:avLst/>
          </a:prstGeom>
          <a:solidFill>
            <a:srgbClr val="1F3864"/>
          </a:solidFill>
          <a:ln>
            <a:noFill/>
          </a:ln>
          <a:effectLst/>
        </p:spPr>
        <p:txBody>
          <a:bodyPr wrap="square" lIns="120000" rIns="120000" rtlCol="0" anchor="t"/>
          <a:lstStyle/>
          <a:p>
            <a:pPr algn="l"/>
            <a:endParaRPr sz="1800" b="0">
              <a:solidFill>
                <a:srgbClr val="1F3864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00000" y="150000"/>
            <a:ext cx="9000000" cy="600000"/>
          </a:xfrm>
          <a:prstGeom prst="rect">
            <a:avLst/>
          </a:prstGeom>
          <a:noFill/>
        </p:spPr>
        <p:txBody>
          <a:bodyPr wrap="square" lIns="120000" rIns="120000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第六章　档案管理</a:t>
            </a:r>
            <a:endParaRPr sz="24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10300000" y="200000"/>
            <a:ext cx="1500000" cy="500000"/>
          </a:xfrm>
          <a:prstGeom prst="roundRect">
            <a:avLst/>
          </a:prstGeom>
          <a:solidFill>
            <a:srgbClr val="FFFFFF"/>
          </a:solidFill>
          <a:ln>
            <a:noFill/>
          </a:ln>
          <a:effectLst/>
        </p:spPr>
        <p:txBody>
          <a:bodyPr wrap="square" lIns="120000" rIns="120000" rtlCol="0" anchor="ctr"/>
          <a:lstStyle/>
          <a:p>
            <a:pPr algn="ctr"/>
            <a:r>
              <a:rPr sz="2000" b="1">
                <a:solidFill>
                  <a:srgbClr val="1F386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6.1–6.3</a:t>
            </a:r>
            <a:endParaRPr sz="2000" b="1">
              <a:solidFill>
                <a:srgbClr val="1F3864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00000" y="1000000"/>
            <a:ext cx="11400000" cy="650000"/>
          </a:xfrm>
          <a:prstGeom prst="rect">
            <a:avLst/>
          </a:prstGeom>
          <a:noFill/>
        </p:spPr>
        <p:txBody>
          <a:bodyPr wrap="square" lIns="120000" rIns="120000" anchor="t">
            <a:spAutoFit/>
          </a:bodyPr>
          <a:lstStyle/>
          <a:p>
            <a:pPr algn="l"/>
            <a:r>
              <a:rPr sz="1600" b="1">
                <a:solidFill>
                  <a:srgbClr val="1F386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6.1 档案管理制度　6.2 档案保管场所及设施　6.3 电子化档案管理</a:t>
            </a:r>
            <a:endParaRPr sz="1600" b="1">
              <a:solidFill>
                <a:srgbClr val="1F3864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00000" y="1700000"/>
            <a:ext cx="11400000" cy="4300000"/>
          </a:xfrm>
          <a:prstGeom prst="rect">
            <a:avLst/>
          </a:prstGeom>
          <a:solidFill>
            <a:srgbClr val="F2F4F8"/>
          </a:solidFill>
          <a:ln>
            <a:noFill/>
          </a:ln>
          <a:effectLst/>
        </p:spPr>
        <p:txBody>
          <a:bodyPr wrap="square" lIns="120000" rIns="120000" rtlCol="0" anchor="t"/>
          <a:lstStyle/>
          <a:p>
            <a:pPr algn="l"/>
            <a:r>
              <a:rPr lang="en-US" sz="1600" b="0">
                <a:solidFill>
                  <a:srgbClr val="8080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endParaRPr lang="en-US" sz="1600" b="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00000" y="6250000"/>
            <a:ext cx="6000000" cy="400000"/>
          </a:xfrm>
          <a:prstGeom prst="rect">
            <a:avLst/>
          </a:prstGeom>
          <a:noFill/>
        </p:spPr>
        <p:txBody>
          <a:bodyPr wrap="square" lIns="120000" rIns="120000" anchor="t">
            <a:spAutoFit/>
          </a:bodyPr>
          <a:lstStyle/>
          <a:p>
            <a:pPr algn="l"/>
            <a:r>
              <a:rPr sz="1200" b="0">
                <a:solidFill>
                  <a:srgbClr val="8080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对应响应材料：第 ____ — ____ 页</a:t>
            </a:r>
            <a:endParaRPr sz="1200" b="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800000" y="6250000"/>
            <a:ext cx="4000000" cy="400000"/>
          </a:xfrm>
          <a:prstGeom prst="rect">
            <a:avLst/>
          </a:prstGeom>
          <a:noFill/>
        </p:spPr>
        <p:txBody>
          <a:bodyPr wrap="square" lIns="120000" rIns="120000" anchor="t">
            <a:spAutoFit/>
          </a:bodyPr>
          <a:lstStyle/>
          <a:p>
            <a:pPr algn="r"/>
            <a:r>
              <a:rPr sz="1200" b="0">
                <a:solidFill>
                  <a:srgbClr val="8080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（机构简称）</a:t>
            </a:r>
            <a:endParaRPr sz="1200" b="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900000"/>
          </a:xfrm>
          <a:prstGeom prst="rect">
            <a:avLst/>
          </a:prstGeom>
          <a:solidFill>
            <a:srgbClr val="1F3864"/>
          </a:solidFill>
          <a:ln>
            <a:noFill/>
          </a:ln>
          <a:effectLst/>
        </p:spPr>
        <p:txBody>
          <a:bodyPr wrap="square" lIns="120000" rIns="120000" rtlCol="0" anchor="t"/>
          <a:lstStyle/>
          <a:p>
            <a:pPr algn="l"/>
            <a:endParaRPr sz="1800" b="0">
              <a:solidFill>
                <a:srgbClr val="1F3864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00000" y="150000"/>
            <a:ext cx="9000000" cy="600000"/>
          </a:xfrm>
          <a:prstGeom prst="rect">
            <a:avLst/>
          </a:prstGeom>
          <a:noFill/>
        </p:spPr>
        <p:txBody>
          <a:bodyPr wrap="square" lIns="120000" rIns="120000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第七章　类似项目业绩</a:t>
            </a:r>
            <a:endParaRPr sz="24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10300000" y="200000"/>
            <a:ext cx="1500000" cy="500000"/>
          </a:xfrm>
          <a:prstGeom prst="roundRect">
            <a:avLst/>
          </a:prstGeom>
          <a:solidFill>
            <a:srgbClr val="FFFFFF"/>
          </a:solidFill>
          <a:ln>
            <a:noFill/>
          </a:ln>
          <a:effectLst/>
        </p:spPr>
        <p:txBody>
          <a:bodyPr wrap="square" lIns="120000" rIns="120000" rtlCol="0" anchor="ctr"/>
          <a:lstStyle/>
          <a:p>
            <a:pPr algn="ctr"/>
            <a:r>
              <a:rPr sz="2000" b="1">
                <a:solidFill>
                  <a:srgbClr val="1F386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第七章</a:t>
            </a:r>
            <a:endParaRPr sz="2000" b="1">
              <a:solidFill>
                <a:srgbClr val="1F3864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00000" y="1000000"/>
            <a:ext cx="11400000" cy="650000"/>
          </a:xfrm>
          <a:prstGeom prst="rect">
            <a:avLst/>
          </a:prstGeom>
          <a:noFill/>
        </p:spPr>
        <p:txBody>
          <a:bodyPr wrap="square" lIns="120000" rIns="120000" anchor="t">
            <a:spAutoFit/>
          </a:bodyPr>
          <a:lstStyle/>
          <a:p>
            <a:pPr algn="l"/>
            <a:r>
              <a:rPr sz="2200" b="1">
                <a:solidFill>
                  <a:srgbClr val="1F386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2023年1月1日以来完成的政府采购代理业绩</a:t>
            </a:r>
            <a:endParaRPr sz="2200" b="1">
              <a:solidFill>
                <a:srgbClr val="1F3864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00000" y="1700000"/>
            <a:ext cx="11400000" cy="4300000"/>
          </a:xfrm>
          <a:prstGeom prst="rect">
            <a:avLst/>
          </a:prstGeom>
          <a:solidFill>
            <a:srgbClr val="F2F4F8"/>
          </a:solidFill>
          <a:ln>
            <a:noFill/>
          </a:ln>
          <a:effectLst/>
        </p:spPr>
        <p:txBody>
          <a:bodyPr wrap="square" lIns="120000" rIns="120000" rtlCol="0" anchor="t"/>
          <a:lstStyle/>
          <a:p>
            <a:pPr algn="l"/>
            <a:r>
              <a:rPr lang="en-US" sz="1600" b="0">
                <a:solidFill>
                  <a:srgbClr val="8080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endParaRPr lang="en-US" sz="1600" b="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00000" y="6250000"/>
            <a:ext cx="6000000" cy="400000"/>
          </a:xfrm>
          <a:prstGeom prst="rect">
            <a:avLst/>
          </a:prstGeom>
          <a:noFill/>
        </p:spPr>
        <p:txBody>
          <a:bodyPr wrap="square" lIns="120000" rIns="120000" anchor="t">
            <a:spAutoFit/>
          </a:bodyPr>
          <a:lstStyle/>
          <a:p>
            <a:pPr algn="l"/>
            <a:r>
              <a:rPr sz="1200" b="0">
                <a:solidFill>
                  <a:srgbClr val="8080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对应响应材料：第 ____ — ____ 页</a:t>
            </a:r>
            <a:endParaRPr sz="1200" b="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800000" y="6250000"/>
            <a:ext cx="4000000" cy="400000"/>
          </a:xfrm>
          <a:prstGeom prst="rect">
            <a:avLst/>
          </a:prstGeom>
          <a:noFill/>
        </p:spPr>
        <p:txBody>
          <a:bodyPr wrap="square" lIns="120000" rIns="120000" anchor="t">
            <a:spAutoFit/>
          </a:bodyPr>
          <a:lstStyle/>
          <a:p>
            <a:pPr algn="r"/>
            <a:r>
              <a:rPr sz="1200" b="0">
                <a:solidFill>
                  <a:srgbClr val="8080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（机构简称）</a:t>
            </a:r>
            <a:endParaRPr sz="1200" b="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900000"/>
          </a:xfrm>
          <a:prstGeom prst="rect">
            <a:avLst/>
          </a:prstGeom>
          <a:solidFill>
            <a:srgbClr val="1F3864"/>
          </a:solidFill>
          <a:ln>
            <a:noFill/>
          </a:ln>
          <a:effectLst/>
        </p:spPr>
        <p:txBody>
          <a:bodyPr wrap="square" lIns="120000" rIns="120000" rtlCol="0" anchor="t"/>
          <a:lstStyle/>
          <a:p>
            <a:pPr algn="l"/>
            <a:endParaRPr sz="1800" b="0">
              <a:solidFill>
                <a:srgbClr val="1F3864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00000" y="150000"/>
            <a:ext cx="9000000" cy="600000"/>
          </a:xfrm>
          <a:prstGeom prst="rect">
            <a:avLst/>
          </a:prstGeom>
          <a:noFill/>
        </p:spPr>
        <p:txBody>
          <a:bodyPr wrap="square" lIns="120000" rIns="120000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第八章　项目团队</a:t>
            </a:r>
            <a:endParaRPr sz="24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10300000" y="200000"/>
            <a:ext cx="1500000" cy="500000"/>
          </a:xfrm>
          <a:prstGeom prst="roundRect">
            <a:avLst/>
          </a:prstGeom>
          <a:solidFill>
            <a:srgbClr val="FFFFFF"/>
          </a:solidFill>
          <a:ln>
            <a:noFill/>
          </a:ln>
          <a:effectLst/>
        </p:spPr>
        <p:txBody>
          <a:bodyPr wrap="square" lIns="120000" rIns="120000" rtlCol="0" anchor="ctr"/>
          <a:lstStyle/>
          <a:p>
            <a:pPr algn="ctr"/>
            <a:r>
              <a:rPr sz="2000" b="1">
                <a:solidFill>
                  <a:srgbClr val="1F386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8.1–8.2</a:t>
            </a:r>
            <a:endParaRPr sz="2000" b="1">
              <a:solidFill>
                <a:srgbClr val="1F3864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00000" y="1000000"/>
            <a:ext cx="11400000" cy="650000"/>
          </a:xfrm>
          <a:prstGeom prst="rect">
            <a:avLst/>
          </a:prstGeom>
          <a:noFill/>
        </p:spPr>
        <p:txBody>
          <a:bodyPr wrap="square" lIns="120000" rIns="120000" anchor="t">
            <a:spAutoFit/>
          </a:bodyPr>
          <a:lstStyle/>
          <a:p>
            <a:pPr algn="l"/>
            <a:r>
              <a:rPr sz="2200" b="1">
                <a:solidFill>
                  <a:srgbClr val="1F386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8.1 项目负责人　8.2 项目组成员</a:t>
            </a:r>
            <a:endParaRPr sz="2200" b="1">
              <a:solidFill>
                <a:srgbClr val="1F3864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00000" y="1700000"/>
            <a:ext cx="11400000" cy="4300000"/>
          </a:xfrm>
          <a:prstGeom prst="rect">
            <a:avLst/>
          </a:prstGeom>
          <a:solidFill>
            <a:srgbClr val="F2F4F8"/>
          </a:solidFill>
          <a:ln>
            <a:noFill/>
          </a:ln>
          <a:effectLst/>
        </p:spPr>
        <p:txBody>
          <a:bodyPr wrap="square" lIns="120000" rIns="120000" rtlCol="0" anchor="t"/>
          <a:lstStyle/>
          <a:p>
            <a:pPr algn="l"/>
            <a:r>
              <a:rPr lang="en-US" sz="1600" b="0">
                <a:solidFill>
                  <a:srgbClr val="8080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endParaRPr lang="en-US" sz="1600" b="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00000" y="6250000"/>
            <a:ext cx="6000000" cy="400000"/>
          </a:xfrm>
          <a:prstGeom prst="rect">
            <a:avLst/>
          </a:prstGeom>
          <a:noFill/>
        </p:spPr>
        <p:txBody>
          <a:bodyPr wrap="square" lIns="120000" rIns="120000" anchor="t">
            <a:spAutoFit/>
          </a:bodyPr>
          <a:lstStyle/>
          <a:p>
            <a:pPr algn="l"/>
            <a:r>
              <a:rPr sz="1200" b="0">
                <a:solidFill>
                  <a:srgbClr val="8080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对应响应材料：第 ____ — ____ 页</a:t>
            </a:r>
            <a:endParaRPr sz="1200" b="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800000" y="6250000"/>
            <a:ext cx="4000000" cy="400000"/>
          </a:xfrm>
          <a:prstGeom prst="rect">
            <a:avLst/>
          </a:prstGeom>
          <a:noFill/>
        </p:spPr>
        <p:txBody>
          <a:bodyPr wrap="square" lIns="120000" rIns="120000" anchor="t">
            <a:spAutoFit/>
          </a:bodyPr>
          <a:lstStyle/>
          <a:p>
            <a:pPr algn="r"/>
            <a:r>
              <a:rPr sz="1200" b="0">
                <a:solidFill>
                  <a:srgbClr val="8080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（机构简称）</a:t>
            </a:r>
            <a:endParaRPr sz="1200" b="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F3864"/>
          </a:solidFill>
          <a:ln>
            <a:noFill/>
          </a:ln>
          <a:effectLst/>
        </p:spPr>
        <p:txBody>
          <a:bodyPr wrap="square" lIns="120000" rIns="120000" rtlCol="0" anchor="t"/>
          <a:lstStyle/>
          <a:p>
            <a:pPr algn="l"/>
            <a:endParaRPr sz="1800" b="0">
              <a:solidFill>
                <a:srgbClr val="1F3864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00000" y="2300000"/>
            <a:ext cx="10600000" cy="1200000"/>
          </a:xfrm>
          <a:prstGeom prst="rect">
            <a:avLst/>
          </a:prstGeom>
          <a:noFill/>
        </p:spPr>
        <p:txBody>
          <a:bodyPr wrap="square" lIns="120000" rIns="120000" anchor="t">
            <a:spAutoFit/>
          </a:bodyPr>
          <a:lstStyle/>
          <a:p>
            <a:pPr algn="ctr"/>
            <a:r>
              <a:rPr sz="40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谢　谢</a:t>
            </a:r>
            <a:endParaRPr sz="40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00000" y="3800000"/>
            <a:ext cx="10600000" cy="1200000"/>
          </a:xfrm>
          <a:prstGeom prst="rect">
            <a:avLst/>
          </a:prstGeom>
          <a:noFill/>
        </p:spPr>
        <p:txBody>
          <a:bodyPr wrap="square" lIns="120000" rIns="120000" anchor="t">
            <a:spAutoFit/>
          </a:bodyPr>
          <a:lstStyle/>
          <a:p>
            <a:pPr algn="ctr"/>
            <a:r>
              <a:rPr sz="2000" b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服务承诺：（一句话）</a:t>
            </a:r>
            <a:endParaRPr sz="2000" b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ctr"/>
            <a:r>
              <a:rPr sz="2000" b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联系人：（姓名、电话）</a:t>
            </a:r>
            <a:endParaRPr sz="2000" b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1071</Words>
  <Application>WPS 演示</Application>
  <PresentationFormat>On-screen Show (4:3)</PresentationFormat>
  <Paragraphs>193</Paragraphs>
  <Slides>17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25" baseType="lpstr">
      <vt:lpstr>Arial</vt:lpstr>
      <vt:lpstr>宋体</vt:lpstr>
      <vt:lpstr>Wingdings</vt:lpstr>
      <vt:lpstr>Arial</vt:lpstr>
      <vt:lpstr>微软雅黑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dc:description>generated using python-pptx</dc:description>
  <cp:lastModifiedBy>尹华仙</cp:lastModifiedBy>
  <cp:revision>2</cp:revision>
  <dcterms:created xsi:type="dcterms:W3CDTF">2013-01-27T09:14:00Z</dcterms:created>
  <dcterms:modified xsi:type="dcterms:W3CDTF">2026-10-14T00:54:45Z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9F8ACEB7B86347029891B04012602DB0_12</vt:lpwstr>
  </property>
  <property fmtid="{D5CDD505-2E9C-101B-9397-08002B2CF9AE}" pid="3" name="KSOProductBuildVer">
    <vt:lpwstr>2052-12.1.0.28505</vt:lpwstr>
  </property>
</Properties>
</file>